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3" r:id="rId4"/>
    <p:sldId id="266" r:id="rId5"/>
    <p:sldId id="267" r:id="rId6"/>
    <p:sldId id="269" r:id="rId7"/>
    <p:sldId id="271" r:id="rId8"/>
    <p:sldId id="272" r:id="rId9"/>
    <p:sldId id="275" r:id="rId10"/>
    <p:sldId id="273" r:id="rId11"/>
    <p:sldId id="276" r:id="rId12"/>
    <p:sldId id="277" r:id="rId13"/>
    <p:sldId id="274" r:id="rId14"/>
    <p:sldId id="268" r:id="rId15"/>
    <p:sldId id="264" r:id="rId16"/>
    <p:sldId id="280" r:id="rId17"/>
    <p:sldId id="281" r:id="rId18"/>
    <p:sldId id="279" r:id="rId19"/>
    <p:sldId id="278" r:id="rId20"/>
    <p:sldId id="282" r:id="rId21"/>
    <p:sldId id="289" r:id="rId22"/>
    <p:sldId id="290" r:id="rId23"/>
    <p:sldId id="283" r:id="rId24"/>
    <p:sldId id="287" r:id="rId25"/>
    <p:sldId id="284" r:id="rId26"/>
    <p:sldId id="285" r:id="rId27"/>
    <p:sldId id="286" r:id="rId28"/>
    <p:sldId id="288" r:id="rId29"/>
    <p:sldId id="259" r:id="rId30"/>
    <p:sldId id="260" r:id="rId31"/>
    <p:sldId id="262" r:id="rId32"/>
    <p:sldId id="270" r:id="rId33"/>
    <p:sldId id="265" r:id="rId34"/>
    <p:sldId id="258" r:id="rId35"/>
    <p:sldId id="26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3DD1"/>
    <a:srgbClr val="E47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4"/>
    <p:restoredTop sz="94762"/>
  </p:normalViewPr>
  <p:slideViewPr>
    <p:cSldViewPr snapToGrid="0" snapToObjects="1">
      <p:cViewPr varScale="1">
        <p:scale>
          <a:sx n="170" d="100"/>
          <a:sy n="170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lse: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F93A1A1-F8AA-9B41-8FD4-4ED41557392B}"/>
              </a:ext>
            </a:extLst>
          </p:cNvPr>
          <p:cNvSpPr txBox="1"/>
          <p:nvPr/>
        </p:nvSpPr>
        <p:spPr>
          <a:xfrm>
            <a:off x="2766605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A2A917B-C4CD-184C-AC5E-EEC518718CDE}"/>
              </a:ext>
            </a:extLst>
          </p:cNvPr>
          <p:cNvSpPr txBox="1"/>
          <p:nvPr/>
        </p:nvSpPr>
        <p:spPr>
          <a:xfrm>
            <a:off x="2149643" y="23971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A395531-B792-2F45-9290-B9B99EE6CE86}"/>
              </a:ext>
            </a:extLst>
          </p:cNvPr>
          <p:cNvSpPr txBox="1"/>
          <p:nvPr/>
        </p:nvSpPr>
        <p:spPr>
          <a:xfrm>
            <a:off x="3721013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F93A1A1-F8AA-9B41-8FD4-4ED41557392B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A2A917B-C4CD-184C-AC5E-EEC518718CDE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A395531-B792-2F45-9290-B9B99EE6CE86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7291459" y="4987116"/>
            <a:ext cx="44005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</a:t>
            </a:r>
            <a:r>
              <a:rPr lang="en-US" dirty="0" smtClean="0"/>
              <a:t>split feature space too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095" y="3740960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</a:t>
            </a:r>
            <a:r>
              <a:rPr lang="en-US" sz="2600" dirty="0" smtClean="0"/>
              <a:t>decision nodes </a:t>
            </a:r>
            <a:r>
              <a:rPr lang="en-US" sz="2600" dirty="0"/>
              <a:t>test </a:t>
            </a:r>
            <a:r>
              <a:rPr lang="en-US" sz="2600" dirty="0" smtClean="0"/>
              <a:t>features just like </a:t>
            </a:r>
            <a:r>
              <a:rPr lang="en-US" sz="2600" dirty="0" err="1" smtClean="0"/>
              <a:t>regressor</a:t>
            </a:r>
            <a:r>
              <a:rPr lang="en-US" sz="2600" dirty="0" smtClean="0"/>
              <a:t> trees</a:t>
            </a:r>
            <a:endParaRPr lang="en-US" sz="2600" dirty="0"/>
          </a:p>
          <a:p>
            <a:r>
              <a:rPr lang="en-US" sz="2600" dirty="0"/>
              <a:t>Leaves predict most common target </a:t>
            </a:r>
            <a:r>
              <a:rPr lang="en-US" sz="2600" dirty="0" smtClean="0"/>
              <a:t>category (mode) not mean</a:t>
            </a:r>
            <a:endParaRPr lang="en-US" sz="2600" dirty="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wine</a:t>
            </a:r>
          </a:p>
          <a:p>
            <a:r>
              <a:rPr lang="en-US" sz="2600" dirty="0" smtClean="0"/>
              <a:t>from proline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87658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r>
              <a:rPr lang="en-US" sz="2200" i="1" dirty="0" smtClean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A513B7A-9913-3444-AB44-A6C337FD2C98}"/>
              </a:ext>
            </a:extLst>
          </p:cNvPr>
          <p:cNvSpPr txBox="1"/>
          <p:nvPr/>
        </p:nvSpPr>
        <p:spPr>
          <a:xfrm>
            <a:off x="3770616" y="312334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&lt;insert awesome 3D visualization here&gt;</a:t>
            </a:r>
          </a:p>
        </p:txBody>
      </p:sp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smtClean="0"/>
              <a:t>1D </a:t>
            </a:r>
            <a:r>
              <a:rPr lang="en-US" dirty="0"/>
              <a:t>feature space vs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 smtClean="0"/>
              <a:t>regressor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" y="1835601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20" y="1393440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" y="1835601"/>
            <a:ext cx="5469246" cy="3646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18" y="1835601"/>
            <a:ext cx="6024922" cy="44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 smtClean="0"/>
              <a:t>sklearn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sz="3600" dirty="0" err="1" smtClean="0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regression and classification decision trees work</a:t>
            </a:r>
          </a:p>
          <a:p>
            <a:r>
              <a:rPr lang="en-US" dirty="0"/>
              <a:t>Visualizing key elements of decision trees</a:t>
            </a:r>
          </a:p>
          <a:p>
            <a:r>
              <a:rPr lang="en-US" dirty="0"/>
              <a:t>Lessons learned about visualization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Test </a:t>
            </a:r>
            <a:r>
              <a:rPr lang="en-US" sz="3000" smtClean="0"/>
              <a:t>vector interpretation</a:t>
            </a:r>
            <a:endParaRPr lang="en-US" sz="3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 smtClean="0"/>
              <a:t>1D, 2D classifier</a:t>
            </a:r>
            <a:br>
              <a:rPr lang="en-US" dirty="0" smtClean="0"/>
            </a:br>
            <a:r>
              <a:rPr lang="en-US" dirty="0" smtClean="0"/>
              <a:t>feature space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11" y="365125"/>
            <a:ext cx="6037601" cy="5031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830"/>
            <a:ext cx="10515600" cy="1325563"/>
          </a:xfrm>
        </p:spPr>
        <p:txBody>
          <a:bodyPr/>
          <a:lstStyle/>
          <a:p>
            <a:r>
              <a:rPr lang="en-US" dirty="0" smtClean="0"/>
              <a:t>2D </a:t>
            </a:r>
            <a:r>
              <a:rPr lang="en-US" dirty="0" err="1" smtClean="0"/>
              <a:t>regressor</a:t>
            </a:r>
            <a:r>
              <a:rPr lang="en-US" dirty="0" smtClean="0"/>
              <a:t> feature </a:t>
            </a:r>
            <a:r>
              <a:rPr lang="en-US" dirty="0"/>
              <a:t>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27" y="1377494"/>
            <a:ext cx="5577840" cy="464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3" y="1377494"/>
            <a:ext cx="5577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 smtClean="0"/>
              <a:t>Plain layout for large trees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matter</a:t>
            </a:r>
            <a:endParaRPr lang="en-US" dirty="0"/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645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/>
              <a:t>Histo</a:t>
            </a:r>
            <a:r>
              <a:rPr lang="en-US" sz="2600" dirty="0" err="1"/>
              <a:t>s</a:t>
            </a:r>
            <a:r>
              <a:rPr lang="en-US" sz="2600" dirty="0" smtClean="0"/>
              <a:t> shrink</a:t>
            </a:r>
          </a:p>
          <a:p>
            <a:r>
              <a:rPr lang="en-US" sz="2600" dirty="0" smtClean="0"/>
              <a:t>with sample size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Target axes show</a:t>
            </a:r>
          </a:p>
          <a:p>
            <a:r>
              <a:rPr lang="en-US" sz="2600" dirty="0"/>
              <a:t>s</a:t>
            </a:r>
            <a:r>
              <a:rPr lang="en-US" sz="2600" dirty="0" smtClean="0"/>
              <a:t>ame range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Pie charts shrink</a:t>
            </a:r>
          </a:p>
          <a:p>
            <a:r>
              <a:rPr lang="en-US" sz="2600" dirty="0" smtClean="0"/>
              <a:t>(nonlinearly)</a:t>
            </a:r>
          </a:p>
          <a:p>
            <a:r>
              <a:rPr lang="en-US" sz="2600" dirty="0"/>
              <a:t>w</a:t>
            </a:r>
            <a:r>
              <a:rPr lang="en-US" sz="2600" dirty="0" smtClean="0"/>
              <a:t>ith sample size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Outlines of bars in </a:t>
            </a:r>
            <a:r>
              <a:rPr lang="en-US" dirty="0" err="1" smtClean="0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Hightlight</a:t>
            </a:r>
            <a:r>
              <a:rPr lang="en-US" sz="2200" dirty="0" smtClean="0"/>
              <a:t> features</a:t>
            </a:r>
          </a:p>
          <a:p>
            <a:r>
              <a:rPr lang="en-US" sz="2200" dirty="0" smtClean="0"/>
              <a:t>Used in test vector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</a:t>
            </a:r>
            <a:r>
              <a:rPr lang="en-US" dirty="0" smtClean="0"/>
              <a:t>rejected</a:t>
            </a:r>
            <a:endParaRPr lang="en-US" dirty="0"/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Kernel density estimates (smooth histograms)</a:t>
            </a:r>
            <a:endParaRPr lang="en-US" sz="2600" dirty="0"/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/>
              <a:t>Bubble charts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Tried various regression leaf types</a:t>
            </a:r>
            <a:endParaRPr lang="en-US" dirty="0"/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3" y="4430805"/>
            <a:ext cx="1775011" cy="18212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827724" y="4341479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Settled on strip plot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</a:t>
            </a:r>
            <a:r>
              <a:rPr lang="en-US" dirty="0" smtClean="0"/>
              <a:t>decision, leaf nodes</a:t>
            </a:r>
          </a:p>
          <a:p>
            <a:r>
              <a:rPr lang="en-US" dirty="0" smtClean="0"/>
              <a:t>Combined nodes into </a:t>
            </a:r>
            <a:r>
              <a:rPr lang="en-US" dirty="0"/>
              <a:t>a tree using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HTML labels extensively in the </a:t>
            </a:r>
            <a:r>
              <a:rPr lang="en-US" dirty="0" err="1"/>
              <a:t>graphviz</a:t>
            </a:r>
            <a:r>
              <a:rPr lang="en-US" dirty="0"/>
              <a:t> </a:t>
            </a:r>
            <a:r>
              <a:rPr lang="en-US" dirty="0" smtClean="0"/>
              <a:t>for layout, fonts</a:t>
            </a:r>
          </a:p>
          <a:p>
            <a:r>
              <a:rPr lang="en-US" dirty="0" smtClean="0"/>
              <a:t>Single </a:t>
            </a:r>
            <a:r>
              <a:rPr lang="en-US" dirty="0"/>
              <a:t>biggest </a:t>
            </a:r>
            <a:r>
              <a:rPr lang="en-US" dirty="0" smtClean="0"/>
              <a:t>headache: </a:t>
            </a:r>
            <a:r>
              <a:rPr lang="en-US" dirty="0"/>
              <a:t>convincing all </a:t>
            </a:r>
            <a:r>
              <a:rPr lang="en-US" dirty="0" smtClean="0"/>
              <a:t>to </a:t>
            </a:r>
            <a:r>
              <a:rPr lang="en-US" dirty="0"/>
              <a:t>produce high-quality vector </a:t>
            </a:r>
            <a:r>
              <a:rPr lang="en-US" dirty="0" smtClean="0"/>
              <a:t>graphics (SVG)</a:t>
            </a:r>
          </a:p>
          <a:p>
            <a:r>
              <a:rPr lang="en-US" dirty="0" smtClean="0"/>
              <a:t>Defined </a:t>
            </a:r>
            <a:r>
              <a:rPr lang="en-US" dirty="0" err="1" smtClean="0"/>
              <a:t>ShadowDecTree</a:t>
            </a:r>
            <a:r>
              <a:rPr lang="en-US" dirty="0" smtClean="0"/>
              <a:t> class to wrap </a:t>
            </a:r>
            <a:r>
              <a:rPr lang="en-US" dirty="0" err="1" smtClean="0"/>
              <a:t>sklearn</a:t>
            </a:r>
            <a:r>
              <a:rPr lang="en-US" dirty="0" smtClean="0"/>
              <a:t>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high-quality graphics (SVG)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Want scalable graphics like PDF or SVG, not PNG, GIF, JPG</a:t>
            </a:r>
          </a:p>
          <a:p>
            <a:r>
              <a:rPr lang="en-US" dirty="0" smtClean="0"/>
              <a:t>Import .</a:t>
            </a:r>
            <a:r>
              <a:rPr lang="en-US" dirty="0" err="1" smtClean="0"/>
              <a:t>svg</a:t>
            </a:r>
            <a:r>
              <a:rPr lang="en-US" dirty="0" smtClean="0"/>
              <a:t> or .pdf into </a:t>
            </a:r>
            <a:r>
              <a:rPr lang="en-US" dirty="0" err="1" smtClean="0"/>
              <a:t>graphviz</a:t>
            </a:r>
            <a:r>
              <a:rPr lang="en-US" dirty="0" smtClean="0"/>
              <a:t>? Nope.</a:t>
            </a:r>
          </a:p>
          <a:p>
            <a:r>
              <a:rPr lang="en-US" dirty="0" smtClean="0"/>
              <a:t>Many hours later, discovered magic incantation for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 smtClean="0"/>
              <a:t>Needed width/height of image; </a:t>
            </a:r>
            <a:r>
              <a:rPr lang="en-US" dirty="0" err="1" smtClean="0"/>
              <a:t>gotta</a:t>
            </a:r>
            <a:r>
              <a:rPr lang="en-US" dirty="0" smtClean="0"/>
              <a:t> parse SVG now</a:t>
            </a:r>
          </a:p>
          <a:p>
            <a:r>
              <a:rPr lang="en-US" dirty="0" err="1" smtClean="0"/>
              <a:t>Graphviz</a:t>
            </a:r>
            <a:r>
              <a:rPr lang="en-US" dirty="0" smtClean="0"/>
              <a:t> generates SVG referencing other SVGs</a:t>
            </a:r>
          </a:p>
          <a:p>
            <a:pPr lvl="1"/>
            <a:r>
              <a:rPr lang="en-US" dirty="0" smtClean="0"/>
              <a:t>Wrote manual SVG image embedding tool to get single meta-SVG file</a:t>
            </a:r>
          </a:p>
          <a:p>
            <a:r>
              <a:rPr lang="en-US" dirty="0" smtClean="0"/>
              <a:t>Uh oh. </a:t>
            </a:r>
            <a:r>
              <a:rPr lang="en-US" dirty="0" err="1" smtClean="0"/>
              <a:t>Graphviz</a:t>
            </a:r>
            <a:r>
              <a:rPr lang="en-US" dirty="0" smtClean="0"/>
              <a:t> doesn’t handle fonts correctly with SVG output</a:t>
            </a:r>
          </a:p>
          <a:p>
            <a:pPr lvl="1"/>
            <a:r>
              <a:rPr lang="en-US" dirty="0" smtClean="0"/>
              <a:t>Generate PDF then run </a:t>
            </a:r>
            <a:r>
              <a:rPr lang="en-US" dirty="0"/>
              <a:t>pdf2svg </a:t>
            </a:r>
            <a:r>
              <a:rPr lang="en-US" dirty="0" smtClean="0"/>
              <a:t>tool to convert PDF to SVG</a:t>
            </a:r>
          </a:p>
          <a:p>
            <a:r>
              <a:rPr lang="en-US" dirty="0" smtClean="0"/>
              <a:t>Ah, but </a:t>
            </a:r>
            <a:r>
              <a:rPr lang="mr-IN" dirty="0" smtClean="0"/>
              <a:t>–</a:t>
            </a:r>
            <a:r>
              <a:rPr lang="en-US" dirty="0" err="1" smtClean="0"/>
              <a:t>Tsvg:cairo</a:t>
            </a:r>
            <a:r>
              <a:rPr lang="en-US" dirty="0" smtClean="0"/>
              <a:t> </a:t>
            </a:r>
            <a:r>
              <a:rPr lang="en-US" dirty="0" err="1" smtClean="0"/>
              <a:t>graphviz</a:t>
            </a:r>
            <a:r>
              <a:rPr lang="en-US" dirty="0" smtClean="0"/>
              <a:t> option does get fonts right</a:t>
            </a:r>
          </a:p>
          <a:p>
            <a:pPr lvl="1"/>
            <a:r>
              <a:rPr lang="en-US" dirty="0" smtClean="0"/>
              <a:t>Switch code to straight SVG generation</a:t>
            </a:r>
          </a:p>
          <a:p>
            <a:r>
              <a:rPr lang="en-US" dirty="0" smtClean="0"/>
              <a:t>Final insult: </a:t>
            </a:r>
            <a:r>
              <a:rPr lang="en-US" dirty="0" err="1" smtClean="0"/>
              <a:t>Jupyter</a:t>
            </a:r>
            <a:r>
              <a:rPr lang="en-US" dirty="0" smtClean="0"/>
              <a:t> notebook doesn’t show those SVG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offended by bad software or unsatisfying experiences</a:t>
            </a:r>
          </a:p>
          <a:p>
            <a:r>
              <a:rPr lang="en-US" dirty="0"/>
              <a:t>Crave </a:t>
            </a:r>
            <a:r>
              <a:rPr lang="en-US" dirty="0" smtClean="0"/>
              <a:t>beauty and quality</a:t>
            </a:r>
            <a:endParaRPr lang="en-US" dirty="0"/>
          </a:p>
          <a:p>
            <a:r>
              <a:rPr lang="en-US" dirty="0"/>
              <a:t>Make the world a better place for others</a:t>
            </a:r>
          </a:p>
          <a:p>
            <a:r>
              <a:rPr lang="en-US" dirty="0"/>
              <a:t>Obsess about the details (pick colors, outline of </a:t>
            </a:r>
            <a:r>
              <a:rPr lang="en-US" dirty="0" err="1"/>
              <a:t>planes,boxes</a:t>
            </a:r>
            <a:r>
              <a:rPr lang="en-US" dirty="0"/>
              <a:t>)</a:t>
            </a:r>
          </a:p>
          <a:p>
            <a:r>
              <a:rPr lang="en-US" dirty="0"/>
              <a:t>Cost: high on you and those in “blast radius”, but awesome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Never give up; penny in debt</a:t>
            </a:r>
          </a:p>
          <a:p>
            <a:r>
              <a:rPr lang="en-US" dirty="0" smtClean="0"/>
              <a:t>Reagan</a:t>
            </a:r>
            <a:endParaRPr lang="en-US" dirty="0"/>
          </a:p>
          <a:p>
            <a:r>
              <a:rPr lang="en-US" dirty="0"/>
              <a:t>“Why program by hand in five days, …”</a:t>
            </a:r>
          </a:p>
          <a:p>
            <a:r>
              <a:rPr lang="en-US" dirty="0"/>
              <a:t>Matplotlib mashup</a:t>
            </a:r>
          </a:p>
          <a:p>
            <a:r>
              <a:rPr lang="en-US" dirty="0"/>
              <a:t>SVG not </a:t>
            </a:r>
            <a:r>
              <a:rPr lang="en-US" dirty="0" err="1"/>
              <a:t>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Tension between perfection and finishing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Slap it up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You might think you don’t know anything</a:t>
            </a:r>
          </a:p>
          <a:p>
            <a:pPr lvl="1"/>
            <a:r>
              <a:rPr lang="en-US" dirty="0"/>
              <a:t>(might be true at the beginning)</a:t>
            </a:r>
          </a:p>
          <a:p>
            <a:r>
              <a:rPr lang="en-US" dirty="0"/>
              <a:t>Building code and writing articles exposes holes in your understanding</a:t>
            </a:r>
          </a:p>
          <a:p>
            <a:r>
              <a:rPr lang="en-US" dirty="0"/>
              <a:t>Face that fear; it is so valuable to identify your weakness because then you can fix it. Don’t hide from it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doc</a:t>
            </a:r>
          </a:p>
          <a:p>
            <a:pPr lvl="1"/>
            <a:r>
              <a:rPr lang="en-US" dirty="0"/>
              <a:t>API design</a:t>
            </a:r>
          </a:p>
          <a:p>
            <a:pPr lvl="1"/>
            <a:r>
              <a:rPr lang="en-US" dirty="0"/>
              <a:t>consistent style</a:t>
            </a:r>
          </a:p>
          <a:p>
            <a:pPr lvl="1"/>
            <a:r>
              <a:rPr lang="en-US" dirty="0"/>
              <a:t>Give it pizzazz or flash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8445" y="5614582"/>
            <a:ext cx="78951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The model is just the decision surface(s), not the training data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range</a:t>
            </a:r>
          </a:p>
          <a:p>
            <a:r>
              <a:rPr lang="en-US" sz="2600" dirty="0"/>
              <a:t>(the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MPG</a:t>
            </a:r>
          </a:p>
          <a:p>
            <a:r>
              <a:rPr lang="en-US" sz="2600" dirty="0" smtClean="0"/>
              <a:t>from weight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two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Predict mean</a:t>
            </a:r>
          </a:p>
          <a:p>
            <a:r>
              <a:rPr lang="en-US" sz="2600" dirty="0"/>
              <a:t>of training values</a:t>
            </a:r>
          </a:p>
          <a:p>
            <a:r>
              <a:rPr lang="en-US" sz="2600" dirty="0"/>
              <a:t>in each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four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129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Technique:</a:t>
            </a:r>
          </a:p>
          <a:p>
            <a:r>
              <a:rPr lang="en-US" sz="2600" dirty="0"/>
              <a:t>Split into regions</a:t>
            </a:r>
          </a:p>
          <a:p>
            <a:r>
              <a:rPr lang="en-US" sz="2600" dirty="0"/>
              <a:t>of similar values</a:t>
            </a:r>
          </a:p>
          <a:p>
            <a:endParaRPr lang="en-US" sz="2600" dirty="0"/>
          </a:p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to get</a:t>
            </a:r>
          </a:p>
          <a:p>
            <a:r>
              <a:rPr lang="en-US" sz="2600" dirty="0"/>
              <a:t>splits s2, </a:t>
            </a:r>
            <a:r>
              <a:rPr lang="en-US" sz="2600" dirty="0" smtClean="0"/>
              <a:t>s3</a:t>
            </a:r>
          </a:p>
          <a:p>
            <a:endParaRPr lang="en-US" sz="2600" dirty="0"/>
          </a:p>
          <a:p>
            <a:r>
              <a:rPr lang="en-US" sz="2600" dirty="0" err="1" smtClean="0"/>
              <a:t>Kinda</a:t>
            </a:r>
            <a:r>
              <a:rPr lang="en-US" sz="2600" dirty="0" smtClean="0"/>
              <a:t> like binary</a:t>
            </a:r>
          </a:p>
          <a:p>
            <a:r>
              <a:rPr lang="en-US" sz="2600" dirty="0" smtClean="0"/>
              <a:t>search</a:t>
            </a: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4038601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606386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777790" y="214965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Identify </a:t>
            </a:r>
            <a:r>
              <a:rPr lang="en-US" sz="2600" dirty="0" smtClean="0"/>
              <a:t>regions: test in </a:t>
            </a:r>
            <a:r>
              <a:rPr lang="en-US" sz="2600" dirty="0"/>
              <a:t>split </a:t>
            </a:r>
            <a:r>
              <a:rPr lang="en-US" sz="2600" dirty="0" smtClean="0"/>
              <a:t>order</a:t>
            </a:r>
            <a:endParaRPr lang="en-US" sz="2600" dirty="0"/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697" y="4882079"/>
            <a:ext cx="56493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split point in feature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s</a:t>
            </a:r>
            <a:r>
              <a:rPr lang="en-US" sz="2200" i="1" dirty="0" smtClean="0">
                <a:solidFill>
                  <a:srgbClr val="923DD1"/>
                </a:solidFill>
              </a:rPr>
              <a:t>pace region,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endParaRPr lang="en-US" sz="2200" i="1" dirty="0" smtClean="0">
              <a:solidFill>
                <a:srgbClr val="923D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884</Words>
  <Application>Microsoft Macintosh PowerPoint</Application>
  <PresentationFormat>Widescreen</PresentationFormat>
  <Paragraphs>200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Mangal</vt:lpstr>
      <vt:lpstr>Monaco</vt:lpstr>
      <vt:lpstr>Arial</vt:lpstr>
      <vt:lpstr>Office Theme</vt:lpstr>
      <vt:lpstr>The visual interpretation of decision trees</vt:lpstr>
      <vt:lpstr>Topics</vt:lpstr>
      <vt:lpstr>Decision trees</vt:lpstr>
      <vt:lpstr>Regression versus classification</vt:lpstr>
      <vt:lpstr>Different models have different surfaces</vt:lpstr>
      <vt:lpstr>Let’s invent a simple regressor</vt:lpstr>
      <vt:lpstr>Improve by splitting into two regions</vt:lpstr>
      <vt:lpstr>Improve by splitting into four regions</vt:lpstr>
      <vt:lpstr>Model implementation</vt:lpstr>
      <vt:lpstr>Factor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New dtreeviz decision tree</vt:lpstr>
      <vt:lpstr>2D feature space vs sklearn decision tree</vt:lpstr>
      <vt:lpstr>New dtreeviz decision tree</vt:lpstr>
      <vt:lpstr>Test vector interpretation</vt:lpstr>
      <vt:lpstr>1D, 2D classifier feature space</vt:lpstr>
      <vt:lpstr>2D regressor feature space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a finisher</vt:lpstr>
      <vt:lpstr>Be courageous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109</cp:revision>
  <dcterms:created xsi:type="dcterms:W3CDTF">2018-11-14T19:16:17Z</dcterms:created>
  <dcterms:modified xsi:type="dcterms:W3CDTF">2018-11-16T22:01:45Z</dcterms:modified>
</cp:coreProperties>
</file>